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83" r:id="rId6"/>
    <p:sldId id="263" r:id="rId7"/>
    <p:sldId id="284" r:id="rId8"/>
    <p:sldId id="273" r:id="rId9"/>
    <p:sldId id="287" r:id="rId10"/>
    <p:sldId id="264" r:id="rId11"/>
    <p:sldId id="265" r:id="rId12"/>
    <p:sldId id="274" r:id="rId13"/>
    <p:sldId id="277" r:id="rId14"/>
    <p:sldId id="288" r:id="rId15"/>
    <p:sldId id="266" r:id="rId16"/>
    <p:sldId id="262" r:id="rId17"/>
    <p:sldId id="270" r:id="rId18"/>
    <p:sldId id="268" r:id="rId19"/>
    <p:sldId id="269" r:id="rId20"/>
    <p:sldId id="271" r:id="rId21"/>
    <p:sldId id="272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40466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Развитие речевого слуха 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формирование произносительной стороны речи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6490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Автоматизация звука </a:t>
            </a:r>
            <a:r>
              <a:rPr lang="en-US" sz="3600" b="1" dirty="0" smtClean="0">
                <a:solidFill>
                  <a:srgbClr val="002060"/>
                </a:solidFill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en-US" sz="3600" b="1" dirty="0" smtClean="0">
                <a:solidFill>
                  <a:srgbClr val="002060"/>
                </a:solidFill>
              </a:rPr>
              <a:t>]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i.pinimg.com/originals/18/de/cd/18decda5e16df33621951f6aea6c0884.jpg"/>
          <p:cNvPicPr>
            <a:picLocks noChangeAspect="1" noChangeArrowheads="1"/>
          </p:cNvPicPr>
          <p:nvPr/>
        </p:nvPicPr>
        <p:blipFill>
          <a:blip r:embed="rId2" cstate="print"/>
          <a:srcRect l="49770" t="32500" r="2304" b="35000"/>
          <a:stretch>
            <a:fillRect/>
          </a:stretch>
        </p:blipFill>
        <p:spPr bwMode="auto">
          <a:xfrm>
            <a:off x="3563888" y="3429000"/>
            <a:ext cx="2304256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5157192"/>
            <a:ext cx="2790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Разработала: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учитель-дефектолог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ГКОУ школы-интерната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г.  Краснодара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Ломакина Е.С.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60648"/>
            <a:ext cx="7678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Покажи ударный </a:t>
            </a:r>
            <a:r>
              <a:rPr lang="ru-RU" sz="2800" b="1" dirty="0" smtClean="0">
                <a:solidFill>
                  <a:srgbClr val="002060"/>
                </a:solidFill>
              </a:rPr>
              <a:t>слог </a:t>
            </a:r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слове.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Обрати внимание на знак ударения.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248" name="AutoShape 8" descr="https://www.semki-olga.ru/pictures/product/big/8227_b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www.semki-olga.ru/pictures/product/big/8227_b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https://www.okeydostavka.ru/wcsstore/OKMarketCAS/cat_entries/15397/15397_ful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951315" cy="8227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1571612"/>
            <a:ext cx="7176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8000"/>
                </a:solidFill>
              </a:rPr>
              <a:t>тотоТО</a:t>
            </a:r>
            <a:r>
              <a:rPr lang="ru-RU" sz="3600" b="1" dirty="0" smtClean="0">
                <a:solidFill>
                  <a:srgbClr val="008000"/>
                </a:solidFill>
              </a:rPr>
              <a:t>                          помидор</a:t>
            </a:r>
          </a:p>
          <a:p>
            <a:endParaRPr lang="ru-RU" sz="3600" b="1" dirty="0" smtClean="0">
              <a:solidFill>
                <a:srgbClr val="008000"/>
              </a:solidFill>
            </a:endParaRPr>
          </a:p>
          <a:p>
            <a:r>
              <a:rPr lang="ru-RU" sz="3600" b="1" dirty="0" err="1" smtClean="0">
                <a:solidFill>
                  <a:srgbClr val="008000"/>
                </a:solidFill>
              </a:rPr>
              <a:t>воВОво</a:t>
            </a:r>
            <a:r>
              <a:rPr lang="ru-RU" sz="3600" b="1" dirty="0" smtClean="0">
                <a:solidFill>
                  <a:srgbClr val="008000"/>
                </a:solidFill>
              </a:rPr>
              <a:t>                         корова</a:t>
            </a:r>
          </a:p>
          <a:p>
            <a:endParaRPr lang="ru-RU" sz="3600" b="1" dirty="0" smtClean="0">
              <a:solidFill>
                <a:srgbClr val="008000"/>
              </a:solidFill>
            </a:endParaRPr>
          </a:p>
          <a:p>
            <a:r>
              <a:rPr lang="ru-RU" sz="3600" b="1" dirty="0" err="1" smtClean="0">
                <a:solidFill>
                  <a:srgbClr val="008000"/>
                </a:solidFill>
              </a:rPr>
              <a:t>поПОпо</a:t>
            </a:r>
            <a:r>
              <a:rPr lang="ru-RU" sz="3600" b="1" dirty="0" smtClean="0">
                <a:solidFill>
                  <a:srgbClr val="008000"/>
                </a:solidFill>
              </a:rPr>
              <a:t>                         ворона</a:t>
            </a:r>
          </a:p>
          <a:p>
            <a:endParaRPr lang="ru-RU" sz="3600" b="1" dirty="0" smtClean="0">
              <a:solidFill>
                <a:srgbClr val="008000"/>
              </a:solidFill>
            </a:endParaRPr>
          </a:p>
          <a:p>
            <a:r>
              <a:rPr lang="ru-RU" sz="3600" b="1" dirty="0" err="1" smtClean="0">
                <a:solidFill>
                  <a:srgbClr val="008000"/>
                </a:solidFill>
              </a:rPr>
              <a:t>КОкоко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3600" b="1" dirty="0" smtClean="0">
                <a:solidFill>
                  <a:srgbClr val="008000"/>
                </a:solidFill>
              </a:rPr>
              <a:t>дерево  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4342" name="Picture 6" descr="https://www.pngplay.com/wp-content/uploads/6/White-Black-Patch-Cow-Transparent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1743481" cy="1330276"/>
          </a:xfrm>
          <a:prstGeom prst="rect">
            <a:avLst/>
          </a:prstGeom>
          <a:noFill/>
        </p:spPr>
      </p:pic>
      <p:pic>
        <p:nvPicPr>
          <p:cNvPr id="12" name="Picture 2" descr="https://free-png.ru/wp-content/uploads/2022/07/free-png.ru-8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941168"/>
            <a:ext cx="1358876" cy="1548172"/>
          </a:xfrm>
          <a:prstGeom prst="rect">
            <a:avLst/>
          </a:prstGeom>
          <a:noFill/>
        </p:spPr>
      </p:pic>
      <p:pic>
        <p:nvPicPr>
          <p:cNvPr id="14344" name="Picture 8" descr="https://catherineasquithgallery.com/uploads/posts/2021-03/1614575205_1-p-voron-na-belom-fone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971343" cy="876151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3743908" y="2966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391980" y="2966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840252" y="2966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239852" y="72870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247964" y="72870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128284" y="72870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36736" y="5500702"/>
            <a:ext cx="8107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На  ͜  </a:t>
            </a:r>
            <a:r>
              <a:rPr lang="ru-RU" sz="3200" b="1" dirty="0" err="1" smtClean="0">
                <a:solidFill>
                  <a:srgbClr val="008000"/>
                </a:solidFill>
              </a:rPr>
              <a:t>огоро́де</a:t>
            </a:r>
            <a:r>
              <a:rPr lang="ru-RU" sz="3200" b="1" dirty="0" smtClean="0">
                <a:solidFill>
                  <a:srgbClr val="008000"/>
                </a:solidFill>
              </a:rPr>
              <a:t> растёт (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что?</a:t>
            </a:r>
            <a:r>
              <a:rPr lang="ru-RU" sz="3200" b="1" dirty="0" smtClean="0">
                <a:solidFill>
                  <a:srgbClr val="008000"/>
                </a:solidFill>
              </a:rPr>
              <a:t>)…</a:t>
            </a:r>
          </a:p>
          <a:p>
            <a:pPr algn="ctr"/>
            <a:r>
              <a:rPr lang="ru-RU" sz="1200" b="1" dirty="0" smtClean="0"/>
              <a:t>_______________________________________________________________________________________________________</a:t>
            </a:r>
            <a:endParaRPr lang="ru-RU" sz="4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53578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А</a:t>
            </a:r>
            <a:endParaRPr lang="ru-RU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535782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А</a:t>
            </a:r>
            <a:endParaRPr lang="ru-RU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428728" y="1785926"/>
            <a:ext cx="725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Г . . . .                   М . . . . . .                    К . . . . . . . .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9220" name="Picture 4" descr="https://eco-ferma24.ru/wp-content/uploads/2020/06/whatsapp-image-2021-02-25-at-23.33.55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5992"/>
            <a:ext cx="2376264" cy="2376264"/>
          </a:xfrm>
          <a:prstGeom prst="rect">
            <a:avLst/>
          </a:prstGeom>
          <a:noFill/>
        </p:spPr>
      </p:pic>
      <p:pic>
        <p:nvPicPr>
          <p:cNvPr id="9222" name="Picture 6" descr="https://xn--24-vlcafph5a0d2d.xn--p1ai/zelenogorsk/wp-content/uploads/2022/03/2c29cbca763c11e4977d6805ca24e07e_f093f5b0419411ea80d1005056010140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30"/>
            <a:ext cx="2161949" cy="2161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428604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Назови картинки. Хорошо говори звук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 Дополни предложение.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" name="Picture 8" descr="https://funforkids.ru/pictures/peasphoto/peas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571744"/>
            <a:ext cx="1653967" cy="149086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2519772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00364" y="5930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455876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472100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43908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62422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904148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humbs.dreamstime.com/b/%D1%80%D0%B0%D1%81%D1%82%D1%83%D1%89%D0%B8%D0%B9-%D0%B7%D0%B0%D0%B2%D0%BE-%D0%B3%D0%BE%D1%80%D0%BE%D1%85%D0%BE%D0%B2-%D0%B8%D0%B7%D0%BE-%D0%B8%D1%80%D0%BE%D0%B2%D0%B0%D0%BD%D0%BD%D1%8B%D0%B9-%D0%BD%D0%B0-%D0%B1%D0%B5-%D0%BE%D0%BC-%D0%B2%D0%B5%D0%BA%D1%82%D0%BE%D1%80%D0%B5-87525553.jpg"/>
          <p:cNvPicPr>
            <a:picLocks noChangeAspect="1" noChangeArrowheads="1"/>
          </p:cNvPicPr>
          <p:nvPr/>
        </p:nvPicPr>
        <p:blipFill>
          <a:blip r:embed="rId2" cstate="print"/>
          <a:srcRect l="12698" r="17460"/>
          <a:stretch>
            <a:fillRect/>
          </a:stretch>
        </p:blipFill>
        <p:spPr bwMode="auto">
          <a:xfrm>
            <a:off x="5724128" y="1988840"/>
            <a:ext cx="3168352" cy="45365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1772816"/>
            <a:ext cx="53103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Ох -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ох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ох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ох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Уродился наш горох –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Зелёные, хорошие,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Крупные горошины!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Послушай, как говорит учитель. Повтори.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Хорошо говори звук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66378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18406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90414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806438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247964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400092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96036" y="317697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59732" y="51211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59932" y="51211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031940" y="41130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591780" y="317697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736"/>
            <a:ext cx="75346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	Жили на огороде овощи. Они были очень разные. </a:t>
            </a:r>
            <a:r>
              <a:rPr lang="ru-RU" sz="3200" b="1" dirty="0" smtClean="0">
                <a:solidFill>
                  <a:srgbClr val="002060"/>
                </a:solidFill>
              </a:rPr>
              <a:t>Огурец</a:t>
            </a:r>
            <a:r>
              <a:rPr lang="ru-RU" sz="3200" dirty="0" smtClean="0">
                <a:solidFill>
                  <a:srgbClr val="002060"/>
                </a:solidFill>
              </a:rPr>
              <a:t>  был озорной. </a:t>
            </a:r>
            <a:r>
              <a:rPr lang="ru-RU" sz="3200" b="1" dirty="0" smtClean="0">
                <a:solidFill>
                  <a:srgbClr val="002060"/>
                </a:solidFill>
              </a:rPr>
              <a:t>Помидор</a:t>
            </a:r>
            <a:r>
              <a:rPr lang="ru-RU" sz="3200" dirty="0" smtClean="0">
                <a:solidFill>
                  <a:srgbClr val="002060"/>
                </a:solidFill>
              </a:rPr>
              <a:t> был важный. </a:t>
            </a:r>
            <a:r>
              <a:rPr lang="ru-RU" sz="3200" b="1" dirty="0" smtClean="0">
                <a:solidFill>
                  <a:srgbClr val="002060"/>
                </a:solidFill>
              </a:rPr>
              <a:t>Морковка - </a:t>
            </a:r>
            <a:r>
              <a:rPr lang="ru-RU" sz="3200" dirty="0" smtClean="0">
                <a:solidFill>
                  <a:srgbClr val="002060"/>
                </a:solidFill>
              </a:rPr>
              <a:t>грустная. </a:t>
            </a:r>
            <a:r>
              <a:rPr lang="ru-RU" sz="3200" b="1" dirty="0" smtClean="0">
                <a:solidFill>
                  <a:srgbClr val="002060"/>
                </a:solidFill>
              </a:rPr>
              <a:t>Капуста - </a:t>
            </a:r>
            <a:r>
              <a:rPr lang="ru-RU" sz="3200" dirty="0" smtClean="0">
                <a:solidFill>
                  <a:srgbClr val="002060"/>
                </a:solidFill>
              </a:rPr>
              <a:t>добрая. </a:t>
            </a:r>
            <a:r>
              <a:rPr lang="ru-RU" sz="3200" b="1" dirty="0" smtClean="0">
                <a:solidFill>
                  <a:srgbClr val="002060"/>
                </a:solidFill>
              </a:rPr>
              <a:t>Картофель </a:t>
            </a:r>
            <a:r>
              <a:rPr lang="ru-RU" sz="3200" dirty="0" smtClean="0">
                <a:solidFill>
                  <a:srgbClr val="002060"/>
                </a:solidFill>
              </a:rPr>
              <a:t>дружил со всеми овощами. Только </a:t>
            </a:r>
            <a:r>
              <a:rPr lang="ru-RU" sz="3200" b="1" dirty="0" smtClean="0">
                <a:solidFill>
                  <a:srgbClr val="002060"/>
                </a:solidFill>
              </a:rPr>
              <a:t>лук</a:t>
            </a:r>
            <a:r>
              <a:rPr lang="ru-RU" sz="3200" dirty="0" smtClean="0">
                <a:solidFill>
                  <a:srgbClr val="002060"/>
                </a:solidFill>
              </a:rPr>
              <a:t> был вредный. Он любил, когда все </a:t>
            </a:r>
            <a:r>
              <a:rPr lang="ru-RU" sz="3200" dirty="0" smtClean="0">
                <a:solidFill>
                  <a:srgbClr val="002060"/>
                </a:solidFill>
              </a:rPr>
              <a:t>проливали </a:t>
            </a:r>
            <a:r>
              <a:rPr lang="ru-RU" sz="3200" dirty="0" smtClean="0">
                <a:solidFill>
                  <a:srgbClr val="002060"/>
                </a:solidFill>
              </a:rPr>
              <a:t>слёзы. 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3265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Прочитай текст. Хорошо говори звук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Ответь на вопрос «Какие овощи?»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cdn0.iconfinder.com/data/icons/cartoon-vegetables/183/03-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013176"/>
            <a:ext cx="1008112" cy="1410618"/>
          </a:xfrm>
          <a:prstGeom prst="rect">
            <a:avLst/>
          </a:prstGeom>
          <a:noFill/>
        </p:spPr>
      </p:pic>
      <p:pic>
        <p:nvPicPr>
          <p:cNvPr id="4100" name="Picture 4" descr="https://kartinkin.net/uploads/posts/2021-10/1635248609_9-kartinkin-net-p-ogurets-art-krasivo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941168"/>
            <a:ext cx="893124" cy="1512168"/>
          </a:xfrm>
          <a:prstGeom prst="rect">
            <a:avLst/>
          </a:prstGeom>
          <a:noFill/>
        </p:spPr>
      </p:pic>
      <p:pic>
        <p:nvPicPr>
          <p:cNvPr id="4102" name="Picture 6" descr="https://postila.ru/data/db/01/38/43/db013843a1ba54613c9c773506bb005727a5b9dc6484908dabe2c354d64201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229200"/>
            <a:ext cx="1314407" cy="1224136"/>
          </a:xfrm>
          <a:prstGeom prst="rect">
            <a:avLst/>
          </a:prstGeom>
          <a:noFill/>
        </p:spPr>
      </p:pic>
      <p:pic>
        <p:nvPicPr>
          <p:cNvPr id="4104" name="Picture 8" descr="https://adonius.club/uploads/posts/2022-01/1643134577_73-adonius-club-p-kapusta-na-prozrachnom-fone-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301208"/>
            <a:ext cx="1215966" cy="1152128"/>
          </a:xfrm>
          <a:prstGeom prst="rect">
            <a:avLst/>
          </a:prstGeom>
          <a:noFill/>
        </p:spPr>
      </p:pic>
      <p:pic>
        <p:nvPicPr>
          <p:cNvPr id="4108" name="Picture 12" descr="https://i.pinimg.com/736x/ce/cb/78/cecb78f6470def68727c4ddb0e86d4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653136"/>
            <a:ext cx="996022" cy="1800200"/>
          </a:xfrm>
          <a:prstGeom prst="rect">
            <a:avLst/>
          </a:prstGeom>
          <a:noFill/>
        </p:spPr>
      </p:pic>
      <p:pic>
        <p:nvPicPr>
          <p:cNvPr id="4112" name="Picture 16" descr="https://i.pinimg.com/originals/d8/50/53/d850535dd5d703dc74841a7b540e211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013176"/>
            <a:ext cx="1372293" cy="1512168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2951820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400092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552220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79812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680012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32140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336196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663788" y="15207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824028" y="15207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616116" y="15207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88324" y="15207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8136396" y="144878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11660" y="195283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24028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023828" y="195283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280412" y="195283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735796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281228" y="19779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488324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799692" y="296094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281228" y="19779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887924" y="296094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544108" y="296094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984268" y="346500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375756" y="346500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7704348" y="296094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959932" y="346500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760132" y="346500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048164" y="39690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951820" y="38970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632340" y="39690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735796" y="44011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2.labirint.ru/rcimg/f2be2977ae949191c78b4d19c6b9937d/1920x1080/books44/437976/ph_1.jpg?1563777994"/>
          <p:cNvPicPr>
            <a:picLocks noChangeAspect="1" noChangeArrowheads="1"/>
          </p:cNvPicPr>
          <p:nvPr/>
        </p:nvPicPr>
        <p:blipFill>
          <a:blip r:embed="rId2" cstate="print"/>
          <a:srcRect l="41039" t="2100" r="41529" b="67754"/>
          <a:stretch>
            <a:fillRect/>
          </a:stretch>
        </p:blipFill>
        <p:spPr bwMode="auto">
          <a:xfrm>
            <a:off x="1643042" y="1071546"/>
            <a:ext cx="1352998" cy="1805013"/>
          </a:xfrm>
          <a:prstGeom prst="rect">
            <a:avLst/>
          </a:prstGeom>
          <a:noFill/>
        </p:spPr>
      </p:pic>
      <p:pic>
        <p:nvPicPr>
          <p:cNvPr id="3" name="Picture 2" descr="https://img2.labirint.ru/rcimg/f2be2977ae949191c78b4d19c6b9937d/1920x1080/books44/437976/ph_1.jpg?1563777994"/>
          <p:cNvPicPr>
            <a:picLocks noChangeAspect="1" noChangeArrowheads="1"/>
          </p:cNvPicPr>
          <p:nvPr/>
        </p:nvPicPr>
        <p:blipFill>
          <a:blip r:embed="rId2" cstate="print"/>
          <a:srcRect l="21797" t="35209" r="61059" b="34773"/>
          <a:stretch>
            <a:fillRect/>
          </a:stretch>
        </p:blipFill>
        <p:spPr bwMode="auto">
          <a:xfrm>
            <a:off x="3500430" y="1071546"/>
            <a:ext cx="1440160" cy="1800200"/>
          </a:xfrm>
          <a:prstGeom prst="rect">
            <a:avLst/>
          </a:prstGeom>
          <a:noFill/>
        </p:spPr>
      </p:pic>
      <p:pic>
        <p:nvPicPr>
          <p:cNvPr id="4" name="Picture 2" descr="https://img2.labirint.ru/rcimg/f2be2977ae949191c78b4d19c6b9937d/1920x1080/books44/437976/ph_1.jpg?1563777994"/>
          <p:cNvPicPr>
            <a:picLocks noChangeAspect="1" noChangeArrowheads="1"/>
          </p:cNvPicPr>
          <p:nvPr/>
        </p:nvPicPr>
        <p:blipFill>
          <a:blip r:embed="rId2" cstate="print"/>
          <a:srcRect l="2105" t="36118" r="80352" b="34773"/>
          <a:stretch>
            <a:fillRect/>
          </a:stretch>
        </p:blipFill>
        <p:spPr bwMode="auto">
          <a:xfrm>
            <a:off x="1475656" y="2924944"/>
            <a:ext cx="1512168" cy="1935575"/>
          </a:xfrm>
          <a:prstGeom prst="rect">
            <a:avLst/>
          </a:prstGeom>
          <a:noFill/>
        </p:spPr>
      </p:pic>
      <p:pic>
        <p:nvPicPr>
          <p:cNvPr id="5" name="Picture 2" descr="https://img2.labirint.ru/rcimg/f2be2977ae949191c78b4d19c6b9937d/1920x1080/books44/437976/ph_1.jpg?1563777994"/>
          <p:cNvPicPr>
            <a:picLocks noChangeAspect="1" noChangeArrowheads="1"/>
          </p:cNvPicPr>
          <p:nvPr/>
        </p:nvPicPr>
        <p:blipFill>
          <a:blip r:embed="rId2" cstate="print"/>
          <a:srcRect l="41579" t="37099" r="41141" b="34773"/>
          <a:stretch>
            <a:fillRect/>
          </a:stretch>
        </p:blipFill>
        <p:spPr bwMode="auto">
          <a:xfrm>
            <a:off x="4355976" y="3212976"/>
            <a:ext cx="1272071" cy="1656184"/>
          </a:xfrm>
          <a:prstGeom prst="rect">
            <a:avLst/>
          </a:prstGeom>
          <a:noFill/>
        </p:spPr>
      </p:pic>
      <p:pic>
        <p:nvPicPr>
          <p:cNvPr id="6" name="Picture 2" descr="https://img2.labirint.ru/rcimg/f2be2977ae949191c78b4d19c6b9937d/1920x1080/books44/437976/ph_1.jpg?1563777994"/>
          <p:cNvPicPr>
            <a:picLocks noChangeAspect="1" noChangeArrowheads="1"/>
          </p:cNvPicPr>
          <p:nvPr/>
        </p:nvPicPr>
        <p:blipFill>
          <a:blip r:embed="rId2" cstate="print"/>
          <a:srcRect l="80193" t="35699" r="2261" b="34773"/>
          <a:stretch>
            <a:fillRect/>
          </a:stretch>
        </p:blipFill>
        <p:spPr bwMode="auto">
          <a:xfrm>
            <a:off x="2987824" y="2996952"/>
            <a:ext cx="1442125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155679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КАКАЯ?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50100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КАКОЙ?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37321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Овощи</a:t>
            </a:r>
            <a:r>
              <a:rPr lang="ru-RU" sz="3600" dirty="0" smtClean="0">
                <a:solidFill>
                  <a:srgbClr val="002060"/>
                </a:solidFill>
              </a:rPr>
              <a:t> (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какие?</a:t>
            </a:r>
            <a:r>
              <a:rPr lang="ru-RU" sz="3600" dirty="0" smtClean="0">
                <a:solidFill>
                  <a:srgbClr val="002060"/>
                </a:solidFill>
              </a:rPr>
              <a:t>) ____________.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3732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разные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3265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Дополни словосочетания словами из текста. Хорошо говори звук</a:t>
            </a: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303748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824028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33619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632340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247964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400092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840252" y="15207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984268" y="346500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27684" y="533721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959932" y="540922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904148" y="540922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394" y="764704"/>
            <a:ext cx="351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Что ты делал(а)?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4797152"/>
            <a:ext cx="6168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Я хорошо говорил(а) звук </a:t>
            </a:r>
            <a:r>
              <a:rPr lang="en-US" sz="3600" b="1" dirty="0" smtClean="0">
                <a:solidFill>
                  <a:srgbClr val="002060"/>
                </a:solidFill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en-US" sz="3600" b="1" dirty="0" smtClean="0">
                <a:solidFill>
                  <a:srgbClr val="002060"/>
                </a:solidFill>
              </a:rPr>
              <a:t>]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konspekta.net/poisk-ruru/baza2/201301565166.files/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2857500" cy="228600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608004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455876" y="483315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896036" y="483315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348880"/>
            <a:ext cx="671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Будешь внимательно слушать.</a:t>
            </a:r>
          </a:p>
        </p:txBody>
      </p:sp>
      <p:pic>
        <p:nvPicPr>
          <p:cNvPr id="5122" name="Picture 2" descr="https://rstatic.oshkole.ru/editor_images/18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2982144" cy="2982144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2231740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4680012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768244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56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Послушай, что говорит учитель. Покажи овощ.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5" y="836712"/>
          <a:ext cx="8136906" cy="288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2302"/>
                <a:gridCol w="2712302"/>
                <a:gridCol w="2712302"/>
              </a:tblGrid>
              <a:tr h="458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Учитель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Ученик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г1" descr="eye-icon-vector_18342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432048" cy="432048"/>
          </a:xfrm>
          <a:prstGeom prst="rect">
            <a:avLst/>
          </a:prstGeom>
        </p:spPr>
      </p:pic>
      <p:pic>
        <p:nvPicPr>
          <p:cNvPr id="16" name="г2" descr="eye-icon-vector_18342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340768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592" y="19888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Где горох?           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" name="P2" descr="https://phonoteka.org/uploads/posts/2022-09/1663797261_3-phonoteka-org-p-kartoshka-fon-vkontakte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1999756" cy="1164463"/>
          </a:xfrm>
          <a:prstGeom prst="rect">
            <a:avLst/>
          </a:prstGeom>
          <a:noFill/>
        </p:spPr>
      </p:pic>
      <p:pic>
        <p:nvPicPr>
          <p:cNvPr id="17" name="P" descr="https://free-png.ru/wp-content/uploads/2022/02/free-png.ru-5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1399644" cy="1368152"/>
          </a:xfrm>
          <a:prstGeom prst="rect">
            <a:avLst/>
          </a:prstGeom>
          <a:noFill/>
        </p:spPr>
      </p:pic>
      <p:pic>
        <p:nvPicPr>
          <p:cNvPr id="18" name="Picture 8" descr="https://funforkids.ru/pictures/peasphoto/peas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44823"/>
            <a:ext cx="1653967" cy="1490865"/>
          </a:xfrm>
          <a:prstGeom prst="rect">
            <a:avLst/>
          </a:prstGeom>
          <a:noFill/>
        </p:spPr>
      </p:pic>
      <p:pic>
        <p:nvPicPr>
          <p:cNvPr id="20" name="гор" descr="https://funforkids.ru/pictures/peasphoto/peas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7112"/>
            <a:ext cx="1653967" cy="14908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372200" y="1988840"/>
            <a:ext cx="198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Вот горох.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159732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08004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400092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41631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77635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303748" y="20968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6356" y="20968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free-png.ru/wp-content/uploads/2022/02/free-png.ru-5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65104"/>
            <a:ext cx="1399644" cy="1368152"/>
          </a:xfrm>
          <a:prstGeom prst="rect">
            <a:avLst/>
          </a:prstGeom>
          <a:noFill/>
        </p:spPr>
      </p:pic>
      <p:pic>
        <p:nvPicPr>
          <p:cNvPr id="21" name="Picture 8" descr="https://funforkids.ru/pictures/peasphoto/peas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37112"/>
            <a:ext cx="1653967" cy="14908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Послушай, что говорит учитель. Покажи овощ.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3" y="1050080"/>
          <a:ext cx="8064897" cy="2666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1"/>
                <a:gridCol w="2160240"/>
                <a:gridCol w="3024336"/>
              </a:tblGrid>
              <a:tr h="4545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Учитель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Ученик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Г1" descr="eye-icon-vector_183426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432048" cy="432048"/>
          </a:xfrm>
          <a:prstGeom prst="rect">
            <a:avLst/>
          </a:prstGeom>
        </p:spPr>
      </p:pic>
      <p:pic>
        <p:nvPicPr>
          <p:cNvPr id="16" name="Г2" descr="eye-icon-vector_183426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7656" y="220486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Вот картофель.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s://phonoteka.org/uploads/posts/2022-09/1663797261_3-phonoteka-org-p-kartoshka-fon-vkontakt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132856"/>
            <a:ext cx="1999756" cy="1164463"/>
          </a:xfrm>
          <a:prstGeom prst="rect">
            <a:avLst/>
          </a:prstGeom>
          <a:noFill/>
        </p:spPr>
      </p:pic>
      <p:pic>
        <p:nvPicPr>
          <p:cNvPr id="17" name="Карт1" descr="https://phonoteka.org/uploads/posts/2022-09/1663797261_3-phonoteka-org-p-kartoshka-fon-vkontakt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1999756" cy="1164463"/>
          </a:xfrm>
          <a:prstGeom prst="rect">
            <a:avLst/>
          </a:prstGeom>
          <a:noFill/>
        </p:spPr>
      </p:pic>
      <p:sp>
        <p:nvSpPr>
          <p:cNvPr id="11266" name="AutoShape 2" descr="https://media.baamboozle.com/uploads/images/81901/1626982603_255660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media.baamboozle.com/uploads/images/81901/1626982603_255660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276872"/>
            <a:ext cx="3035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Где картофель? 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015716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463988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56076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272300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560332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47764" y="23128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04348" y="22408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Послушай, что говорит учитель. Покажи овощ.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7" y="908719"/>
          <a:ext cx="8136903" cy="29398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19"/>
                <a:gridCol w="2160240"/>
                <a:gridCol w="3096344"/>
              </a:tblGrid>
              <a:tr h="3256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Учитель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Ученик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6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Г1" descr="eye-icon-vector_18342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432048" cy="432048"/>
          </a:xfrm>
          <a:prstGeom prst="rect">
            <a:avLst/>
          </a:prstGeom>
        </p:spPr>
      </p:pic>
      <p:pic>
        <p:nvPicPr>
          <p:cNvPr id="16" name="Г2" descr="eye-icon-vector_18342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12776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592" y="19888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Где помидор?        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42" name="П1" descr="https://free-png.ru/wp-content/uploads/2022/02/free-png.ru-5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81128"/>
            <a:ext cx="1399644" cy="1368152"/>
          </a:xfrm>
          <a:prstGeom prst="rect">
            <a:avLst/>
          </a:prstGeom>
          <a:noFill/>
        </p:spPr>
      </p:pic>
      <p:pic>
        <p:nvPicPr>
          <p:cNvPr id="18" name="Picture 2" descr="https://free-png.ru/wp-content/uploads/2022/02/free-png.ru-5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1399644" cy="136815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1988840"/>
            <a:ext cx="263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Вот помидор.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3" name="1" descr="https://phonoteka.org/uploads/posts/2022-09/1663797261_3-phonoteka-org-p-kartoshka-fon-vkontakte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1999756" cy="1164463"/>
          </a:xfrm>
          <a:prstGeom prst="rect">
            <a:avLst/>
          </a:prstGeom>
          <a:noFill/>
        </p:spPr>
      </p:pic>
      <p:pic>
        <p:nvPicPr>
          <p:cNvPr id="17" name="2" descr="https://funforkids.ru/pictures/peasphoto/peas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653136"/>
            <a:ext cx="1653967" cy="1490865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2159732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608004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328084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41631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704348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951820" y="20248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064388" y="20248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4482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Будешь делать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артикуляционную гимнастику. </a:t>
            </a:r>
          </a:p>
        </p:txBody>
      </p:sp>
      <p:pic>
        <p:nvPicPr>
          <p:cNvPr id="23554" name="Picture 2" descr="https://sun9-87.userapi.com/impf/jOq7AsHxghbE6Y2zSfUsfWkG2gWpMfCdfEb2gg/2KBDyQzCax0.jpg?size=1590x530&amp;quality=95&amp;crop=0,177,1001,333&amp;sign=dae4922efc0a0ef53edd26da2d46ed08&amp;type=cover_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809159" cy="1603053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4031940" y="18808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688124" y="195283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4535996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912260" y="245689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410" y="908720"/>
            <a:ext cx="351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Что ты делал(а)?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373216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Я слушал(а).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www.clipartkey.com/mpngs/m/16-165261_yellow-girl-student-listening-clipart-png-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664296" cy="3759619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4824028" y="94472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4247964" y="540922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ee-png.ru/wp-content/uploads/2022/04/free-png.ru-3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389406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052736"/>
            <a:ext cx="28083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занятие прошло полезно, всё сделал(а) правильно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получилось почти всё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не всё получилось, но я старался (-</a:t>
            </a:r>
            <a:r>
              <a:rPr lang="ru-RU" sz="2000" dirty="0" err="1" smtClean="0">
                <a:solidFill>
                  <a:srgbClr val="002060"/>
                </a:solidFill>
              </a:rPr>
              <a:t>лась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нужно ещё работать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8" name="Picture 4" descr="https://webmg.ru/wp-content/uploads/2022/10/297767-f443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733" y="4581128"/>
            <a:ext cx="630984" cy="648072"/>
          </a:xfrm>
          <a:prstGeom prst="rect">
            <a:avLst/>
          </a:prstGeom>
          <a:noFill/>
        </p:spPr>
      </p:pic>
      <p:pic>
        <p:nvPicPr>
          <p:cNvPr id="1030" name="Picture 6" descr="https://svg-clipart.com/clipart/green/B7MJHmI-green-hand-icon-clipart.png"/>
          <p:cNvPicPr>
            <a:picLocks noChangeAspect="1" noChangeArrowheads="1"/>
          </p:cNvPicPr>
          <p:nvPr/>
        </p:nvPicPr>
        <p:blipFill>
          <a:blip r:embed="rId4" cstate="print"/>
          <a:srcRect l="11497" t="9450" r="12432" b="6446"/>
          <a:stretch>
            <a:fillRect/>
          </a:stretch>
        </p:blipFill>
        <p:spPr bwMode="auto">
          <a:xfrm flipH="1">
            <a:off x="1259632" y="1052736"/>
            <a:ext cx="708679" cy="720080"/>
          </a:xfrm>
          <a:prstGeom prst="rect">
            <a:avLst/>
          </a:prstGeom>
          <a:noFill/>
        </p:spPr>
      </p:pic>
      <p:sp>
        <p:nvSpPr>
          <p:cNvPr id="1032" name="AutoShape 8" descr="https://svgsilh.com/svg/160597-ff572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vgsilh.com/svg/160597-ff572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s://storage.needpix.com/rsynced_images/hand-31103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31639" y="3429000"/>
            <a:ext cx="566051" cy="657644"/>
          </a:xfrm>
          <a:prstGeom prst="rect">
            <a:avLst/>
          </a:prstGeom>
          <a:noFill/>
        </p:spPr>
      </p:pic>
      <p:pic>
        <p:nvPicPr>
          <p:cNvPr id="9" name="Picture 10" descr="http://klubmama.ru/uploads/posts/2022-08/1661388920_18-klubmama-ru-p-ladoshki-dlya-podelok-raspechatat-foto-19.png"/>
          <p:cNvPicPr>
            <a:picLocks noChangeAspect="1" noChangeArrowheads="1"/>
          </p:cNvPicPr>
          <p:nvPr/>
        </p:nvPicPr>
        <p:blipFill>
          <a:blip r:embed="rId6" cstate="print"/>
          <a:srcRect l="49706" t="35929" r="24779" b="34131"/>
          <a:stretch>
            <a:fillRect/>
          </a:stretch>
        </p:blipFill>
        <p:spPr bwMode="auto">
          <a:xfrm>
            <a:off x="1318548" y="2276872"/>
            <a:ext cx="589156" cy="6480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Оцени свою работу на занятии.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951820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959932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12060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28284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87624" y="404664"/>
            <a:ext cx="7742094" cy="5348693"/>
            <a:chOff x="1063845" y="-3709869"/>
            <a:chExt cx="7468595" cy="85540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63845" y="-3709869"/>
              <a:ext cx="7468595" cy="1968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Источник шаблона: </a:t>
              </a:r>
              <a:r>
                <a:rPr lang="ru-RU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Фокина </a:t>
              </a:r>
              <a:r>
                <a:rPr lang="ru-RU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Лидия </a:t>
              </a:r>
              <a:r>
                <a:rPr lang="ru-RU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Петровна учитель </a:t>
              </a:r>
              <a:r>
                <a:rPr lang="ru-RU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начальных </a:t>
              </a:r>
              <a:r>
                <a:rPr lang="ru-RU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классов МКОУ «СОШ </a:t>
              </a:r>
              <a:r>
                <a:rPr lang="ru-RU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Евсино</a:t>
              </a:r>
              <a:r>
                <a:rPr lang="ru-RU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dirty="0" err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Искитимского</a:t>
              </a:r>
              <a:r>
                <a:rPr lang="ru-RU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района Новосибирской области</a:t>
              </a:r>
            </a:p>
            <a:p>
              <a:pPr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Сайт</a:t>
              </a:r>
              <a:r>
                <a:rPr lang="ru-RU" b="1" dirty="0" smtClean="0">
                  <a:solidFill>
                    <a:prstClr val="black"/>
                  </a:solidFill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hlinkClick r:id="rId2"/>
                </a:rPr>
                <a:t>http://linda6035.ucoz.ru/</a:t>
              </a:r>
              <a:r>
                <a:rPr lang="ru-RU" b="1" dirty="0" smtClean="0">
                  <a:solidFill>
                    <a:prstClr val="black"/>
                  </a:solidFill>
                </a:rPr>
                <a:t>    </a:t>
              </a:r>
              <a:r>
                <a:rPr lang="ru-RU" b="1" i="1" dirty="0" smtClean="0">
                  <a:solidFill>
                    <a:prstClr val="black"/>
                  </a:solidFill>
                </a:rPr>
                <a:t>  </a:t>
              </a:r>
              <a:endParaRPr lang="ru-RU" b="1" dirty="0" smtClean="0">
                <a:solidFill>
                  <a:prstClr val="black"/>
                </a:solidFill>
              </a:endParaRPr>
            </a:p>
            <a:p>
              <a:pPr>
                <a:defRPr/>
              </a:pPr>
              <a:endParaRPr lang="ru-RU" dirty="0">
                <a:solidFill>
                  <a:srgbClr val="92D050"/>
                </a:solidFill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Выполняй хорошо упражнения: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3" y="1052737"/>
          <a:ext cx="7560841" cy="5472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753"/>
                <a:gridCol w="2464821"/>
                <a:gridCol w="2734267"/>
              </a:tblGrid>
              <a:tr h="192495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Улыбка.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Удерживание губ в улыбке.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Зубы не видны.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3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2.  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Бублик (Рупор).               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Зубы сомкнуты. Губы округлены и чуть вытянуты вперед. Верхние и нижние резцы видны.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382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Улыбка – Трубочка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Вытянуть вперёд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губы трубочкой, затем растянуть губы в улыбку.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62" name="AutoShape 2" descr="https://thepresentation.ru/img/tmb/4/328616/fa6a46d121115ce06d9934b0ec7571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thepresentation.ru/img/tmb/4/328616/fa6a46d121115ce06d9934b0ec7571b9-800x.jpg"/>
          <p:cNvPicPr>
            <a:picLocks noChangeAspect="1" noChangeArrowheads="1"/>
          </p:cNvPicPr>
          <p:nvPr/>
        </p:nvPicPr>
        <p:blipFill>
          <a:blip r:embed="rId2" cstate="print"/>
          <a:srcRect l="2835" t="11340" r="56531" b="39521"/>
          <a:stretch>
            <a:fillRect/>
          </a:stretch>
        </p:blipFill>
        <p:spPr bwMode="auto">
          <a:xfrm>
            <a:off x="3995936" y="3140968"/>
            <a:ext cx="1646464" cy="1337752"/>
          </a:xfrm>
          <a:prstGeom prst="rect">
            <a:avLst/>
          </a:prstGeom>
          <a:noFill/>
        </p:spPr>
      </p:pic>
      <p:pic>
        <p:nvPicPr>
          <p:cNvPr id="19" name="Picture 4" descr="https://thepresentation.ru/img/tmb/4/328616/fa6a46d121115ce06d9934b0ec7571b9-800x.jpg"/>
          <p:cNvPicPr>
            <a:picLocks noChangeAspect="1" noChangeArrowheads="1"/>
          </p:cNvPicPr>
          <p:nvPr/>
        </p:nvPicPr>
        <p:blipFill>
          <a:blip r:embed="rId2" cstate="print"/>
          <a:srcRect l="48194" t="18900" r="10226" b="38261"/>
          <a:stretch>
            <a:fillRect/>
          </a:stretch>
        </p:blipFill>
        <p:spPr bwMode="auto">
          <a:xfrm>
            <a:off x="6372200" y="3068960"/>
            <a:ext cx="2016224" cy="1557991"/>
          </a:xfrm>
          <a:prstGeom prst="rect">
            <a:avLst/>
          </a:prstGeom>
          <a:noFill/>
        </p:spPr>
      </p:pic>
      <p:pic>
        <p:nvPicPr>
          <p:cNvPr id="15370" name="Picture 10" descr="https://kidteam.ru/wp-content/uploads/2018/08/postanovka-zvuka-l-rebenku-poetapno-9.jpg"/>
          <p:cNvPicPr>
            <a:picLocks noChangeAspect="1" noChangeArrowheads="1"/>
          </p:cNvPicPr>
          <p:nvPr/>
        </p:nvPicPr>
        <p:blipFill>
          <a:blip r:embed="rId3" cstate="print"/>
          <a:srcRect l="15120" t="2842" r="11171" b="20422"/>
          <a:stretch>
            <a:fillRect/>
          </a:stretch>
        </p:blipFill>
        <p:spPr bwMode="auto">
          <a:xfrm>
            <a:off x="6372200" y="4797152"/>
            <a:ext cx="2088232" cy="1510956"/>
          </a:xfrm>
          <a:prstGeom prst="rect">
            <a:avLst/>
          </a:prstGeom>
          <a:noFill/>
        </p:spPr>
      </p:pic>
      <p:pic>
        <p:nvPicPr>
          <p:cNvPr id="22" name="Picture 8" descr="https://helpiks.su/imgart/baza2/18694980381858.files/image005.jpg"/>
          <p:cNvPicPr>
            <a:picLocks noChangeAspect="1" noChangeArrowheads="1"/>
          </p:cNvPicPr>
          <p:nvPr/>
        </p:nvPicPr>
        <p:blipFill>
          <a:blip r:embed="rId4" cstate="print"/>
          <a:srcRect l="11839" r="10020"/>
          <a:stretch>
            <a:fillRect/>
          </a:stretch>
        </p:blipFill>
        <p:spPr bwMode="auto">
          <a:xfrm>
            <a:off x="3929058" y="4857760"/>
            <a:ext cx="1840923" cy="1380692"/>
          </a:xfrm>
          <a:prstGeom prst="rect">
            <a:avLst/>
          </a:prstGeom>
          <a:noFill/>
        </p:spPr>
      </p:pic>
      <p:pic>
        <p:nvPicPr>
          <p:cNvPr id="15372" name="Picture 12" descr="https://prezentacii.org/upload/cloud/19/02/126542/images/screen2.jpg"/>
          <p:cNvPicPr>
            <a:picLocks noChangeAspect="1" noChangeArrowheads="1"/>
          </p:cNvPicPr>
          <p:nvPr/>
        </p:nvPicPr>
        <p:blipFill>
          <a:blip r:embed="rId5" cstate="print"/>
          <a:srcRect l="2813" t="23750" r="54062" b="35000"/>
          <a:stretch>
            <a:fillRect/>
          </a:stretch>
        </p:blipFill>
        <p:spPr bwMode="auto">
          <a:xfrm>
            <a:off x="3779912" y="1268760"/>
            <a:ext cx="2080061" cy="1492218"/>
          </a:xfrm>
          <a:prstGeom prst="rect">
            <a:avLst/>
          </a:prstGeom>
          <a:noFill/>
        </p:spPr>
      </p:pic>
      <p:pic>
        <p:nvPicPr>
          <p:cNvPr id="15" name="Picture 8" descr="https://helpiks.su/imgart/baza2/18694980381858.files/image005.jpg"/>
          <p:cNvPicPr>
            <a:picLocks noChangeAspect="1" noChangeArrowheads="1"/>
          </p:cNvPicPr>
          <p:nvPr/>
        </p:nvPicPr>
        <p:blipFill>
          <a:blip r:embed="rId4" cstate="print"/>
          <a:srcRect l="11839" r="10020"/>
          <a:stretch>
            <a:fillRect/>
          </a:stretch>
        </p:blipFill>
        <p:spPr bwMode="auto">
          <a:xfrm>
            <a:off x="6372200" y="1340768"/>
            <a:ext cx="2079231" cy="151216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345587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968044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408204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37.userapi.com/impg/XAqAYW1BibNdqqV4WfU5oDYyHsn7qUKAn0-N4Q/b01qStdL7_E.jpg?size=200x139&amp;quality=96&amp;sign=127d9082abd492f254c6da3f4c0395c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3096343" cy="21519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1705" y="1124744"/>
            <a:ext cx="351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Что ты делал(а)?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157192"/>
            <a:ext cx="6378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Я делал(а) гимнастику для губ.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608004" y="116074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023828" y="519319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544108" y="519319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Говори хорошо звук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29309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Послушай, как звук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 говорит учитель.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Произнеси протяжно</a:t>
            </a:r>
            <a:r>
              <a:rPr lang="ru-RU" sz="2800" b="1" dirty="0" smtClean="0">
                <a:solidFill>
                  <a:srgbClr val="C00000"/>
                </a:solidFill>
              </a:rPr>
              <a:t> О___________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41277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 звуке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 есть голос.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 звуке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 воздух идёт через рот.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 звуке 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 язык немного оттянут назад.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fs-thb03.getcourse.ru/fileservice/file/thumbnail/h/e0a14b4ced745e96cd6f309a90f2902e.png/s/s1200x/a/27502/sc/242"/>
          <p:cNvPicPr>
            <a:picLocks noChangeAspect="1" noChangeArrowheads="1"/>
          </p:cNvPicPr>
          <p:nvPr/>
        </p:nvPicPr>
        <p:blipFill>
          <a:blip r:embed="rId2" cstate="print"/>
          <a:srcRect l="59566" t="19052" r="6755" b="31216"/>
          <a:stretch>
            <a:fillRect/>
          </a:stretch>
        </p:blipFill>
        <p:spPr bwMode="auto">
          <a:xfrm>
            <a:off x="1259632" y="1556792"/>
            <a:ext cx="1879525" cy="194592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3959932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256076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463988" y="144878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480212" y="144878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91980" y="18808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760132" y="18808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704348" y="18808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3988" y="274492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048164" y="274492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344308" y="274492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59932" y="317697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84068" y="317697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303748" y="461713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048164" y="461713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840252" y="461713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023828" y="54812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031940" y="548122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Скажи сначала </a:t>
            </a:r>
            <a:r>
              <a:rPr lang="ru-RU" sz="2800" b="1" u="sng" dirty="0" smtClean="0">
                <a:solidFill>
                  <a:srgbClr val="002060"/>
                </a:solidFill>
              </a:rPr>
              <a:t>громко</a:t>
            </a:r>
            <a:r>
              <a:rPr lang="ru-RU" sz="2800" b="1" dirty="0" smtClean="0">
                <a:solidFill>
                  <a:srgbClr val="002060"/>
                </a:solidFill>
              </a:rPr>
              <a:t>, потом </a:t>
            </a:r>
            <a:r>
              <a:rPr lang="ru-RU" sz="2800" b="1" u="sng" dirty="0" smtClean="0">
                <a:solidFill>
                  <a:srgbClr val="002060"/>
                </a:solidFill>
              </a:rPr>
              <a:t>тихо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5400" b="1" dirty="0" err="1" smtClean="0">
                <a:solidFill>
                  <a:srgbClr val="C00000"/>
                </a:solidFill>
              </a:rPr>
              <a:t>О</a:t>
            </a:r>
            <a:r>
              <a:rPr lang="ru-RU" sz="5400" b="1" dirty="0" err="1" smtClean="0">
                <a:solidFill>
                  <a:srgbClr val="002060"/>
                </a:solidFill>
              </a:rPr>
              <a:t>_________</a:t>
            </a:r>
            <a:r>
              <a:rPr lang="ru-RU" sz="5400" b="1" dirty="0" err="1" smtClean="0">
                <a:solidFill>
                  <a:srgbClr val="C00000"/>
                </a:solidFill>
              </a:rPr>
              <a:t>о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Скажи сначала </a:t>
            </a:r>
            <a:r>
              <a:rPr lang="ru-RU" sz="2800" b="1" u="sng" dirty="0" smtClean="0">
                <a:solidFill>
                  <a:srgbClr val="002060"/>
                </a:solidFill>
              </a:rPr>
              <a:t>тихо</a:t>
            </a:r>
            <a:r>
              <a:rPr lang="ru-RU" sz="2800" b="1" dirty="0" smtClean="0">
                <a:solidFill>
                  <a:srgbClr val="002060"/>
                </a:solidFill>
              </a:rPr>
              <a:t>, потом </a:t>
            </a:r>
            <a:r>
              <a:rPr lang="ru-RU" sz="2800" b="1" u="sng" dirty="0" smtClean="0">
                <a:solidFill>
                  <a:srgbClr val="002060"/>
                </a:solidFill>
              </a:rPr>
              <a:t>громко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5400" b="1" dirty="0" err="1" smtClean="0">
                <a:solidFill>
                  <a:srgbClr val="C00000"/>
                </a:solidFill>
              </a:rPr>
              <a:t>о</a:t>
            </a:r>
            <a:r>
              <a:rPr lang="ru-RU" sz="5400" b="1" dirty="0" err="1" smtClean="0">
                <a:solidFill>
                  <a:srgbClr val="002060"/>
                </a:solidFill>
              </a:rPr>
              <a:t>__________</a:t>
            </a:r>
            <a:r>
              <a:rPr lang="ru-RU" sz="5400" b="1" dirty="0" err="1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s://i.pinimg.com/originals/82/f7/16/82f7163466c37eaf35479c25103e20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88840"/>
            <a:ext cx="1117834" cy="1490445"/>
          </a:xfrm>
          <a:prstGeom prst="rect">
            <a:avLst/>
          </a:prstGeom>
          <a:noFill/>
        </p:spPr>
      </p:pic>
      <p:pic>
        <p:nvPicPr>
          <p:cNvPr id="12294" name="Picture 6" descr="https://akademiarechi.ru/wp-content/uploads/2020/10/88-e1603787576625.jpg"/>
          <p:cNvPicPr>
            <a:picLocks noChangeAspect="1" noChangeArrowheads="1"/>
          </p:cNvPicPr>
          <p:nvPr/>
        </p:nvPicPr>
        <p:blipFill>
          <a:blip r:embed="rId3" cstate="print"/>
          <a:srcRect l="5891" t="8811" r="58764" b="25972"/>
          <a:stretch>
            <a:fillRect/>
          </a:stretch>
        </p:blipFill>
        <p:spPr bwMode="auto">
          <a:xfrm>
            <a:off x="1221425" y="1916832"/>
            <a:ext cx="1207436" cy="1643455"/>
          </a:xfrm>
          <a:prstGeom prst="rect">
            <a:avLst/>
          </a:prstGeom>
          <a:noFill/>
        </p:spPr>
      </p:pic>
      <p:pic>
        <p:nvPicPr>
          <p:cNvPr id="6" name="Picture 4" descr="https://i.pinimg.com/originals/82/f7/16/82f7163466c37eaf35479c25103e2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045096"/>
            <a:ext cx="1110186" cy="1480248"/>
          </a:xfrm>
          <a:prstGeom prst="rect">
            <a:avLst/>
          </a:prstGeom>
          <a:noFill/>
        </p:spPr>
      </p:pic>
      <p:pic>
        <p:nvPicPr>
          <p:cNvPr id="7" name="Picture 6" descr="https://akademiarechi.ru/wp-content/uploads/2020/10/88-e1603787576625.jpg"/>
          <p:cNvPicPr>
            <a:picLocks noChangeAspect="1" noChangeArrowheads="1"/>
          </p:cNvPicPr>
          <p:nvPr/>
        </p:nvPicPr>
        <p:blipFill>
          <a:blip r:embed="rId3" cstate="print"/>
          <a:srcRect l="5891" t="8811" r="58764" b="30095"/>
          <a:stretch>
            <a:fillRect/>
          </a:stretch>
        </p:blipFill>
        <p:spPr bwMode="auto">
          <a:xfrm>
            <a:off x="5072066" y="5072074"/>
            <a:ext cx="1156031" cy="1584745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2375756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671900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247964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60132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408204" y="51267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303748" y="38250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311860" y="38250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03948" y="38250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328084" y="38250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192180" y="382504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04420_62-p-fon-dlya-prezentatsii-uchitelya-angliiskog-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946198" cy="55007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Послушай, как говорит учитель.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Прочитай слоги. Хорошо говори звук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714488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  по    </a:t>
            </a:r>
            <a:r>
              <a:rPr lang="ru-RU" sz="3600" b="1" dirty="0" err="1" smtClean="0">
                <a:solidFill>
                  <a:schemeClr val="bg1"/>
                </a:solidFill>
              </a:rPr>
              <a:t>опо</a:t>
            </a:r>
            <a:r>
              <a:rPr lang="ru-RU" sz="3600" b="1" dirty="0" smtClean="0">
                <a:solidFill>
                  <a:schemeClr val="bg1"/>
                </a:solidFill>
              </a:rPr>
              <a:t>     оп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  то     ото      от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  ко    око      </a:t>
            </a:r>
            <a:r>
              <a:rPr lang="ru-RU" sz="3600" b="1" dirty="0" err="1" smtClean="0">
                <a:solidFill>
                  <a:schemeClr val="bg1"/>
                </a:solidFill>
              </a:rPr>
              <a:t>ок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  ос     </a:t>
            </a:r>
            <a:r>
              <a:rPr lang="ru-RU" sz="3600" b="1" dirty="0" err="1" smtClean="0">
                <a:solidFill>
                  <a:schemeClr val="bg1"/>
                </a:solidFill>
              </a:rPr>
              <a:t>осо</a:t>
            </a:r>
            <a:r>
              <a:rPr lang="ru-RU" sz="3600" b="1" dirty="0" smtClean="0">
                <a:solidFill>
                  <a:schemeClr val="bg1"/>
                </a:solidFill>
              </a:rPr>
              <a:t>      </a:t>
            </a:r>
            <a:r>
              <a:rPr lang="ru-RU" sz="3600" b="1" dirty="0" err="1" smtClean="0">
                <a:solidFill>
                  <a:schemeClr val="bg1"/>
                </a:solidFill>
              </a:rPr>
              <a:t>ос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45587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904148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696236" y="368660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23828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815916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544108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96236" y="80070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268760"/>
            <a:ext cx="24482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ПО ____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ТО  ____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ДО ____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О_____Т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О_____Т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807804" y="3104964"/>
            <a:ext cx="2808312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14414" y="404664"/>
            <a:ext cx="7462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Прочитай слоги и слова.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Хорошо говори звук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1844824"/>
            <a:ext cx="1368152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ТО 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ДО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ОТ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535996" y="3104964"/>
            <a:ext cx="2808312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56176" y="1844824"/>
            <a:ext cx="1368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ПОЛ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Том 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ДОМ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КОТ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РОТ</a:t>
            </a:r>
            <a:endParaRPr lang="ru-RU" sz="3200" dirty="0"/>
          </a:p>
        </p:txBody>
      </p:sp>
      <p:pic>
        <p:nvPicPr>
          <p:cNvPr id="26626" name="Picture 2" descr="https://mykaleidoscope.ru/uploads/posts/2022-08/1660642458_53-mykaleidoscope-ru-p-tekstura-pola-dizain-krasivo-foto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229200"/>
            <a:ext cx="1802036" cy="1201057"/>
          </a:xfrm>
          <a:prstGeom prst="rect">
            <a:avLst/>
          </a:prstGeom>
          <a:noFill/>
        </p:spPr>
      </p:pic>
      <p:pic>
        <p:nvPicPr>
          <p:cNvPr id="15" name="Picture 2" descr="https://www.friv5online.com/files/images/a0/a0faa56dafcaf210824a9d7ec97de431.jpg"/>
          <p:cNvPicPr>
            <a:picLocks noChangeAspect="1" noChangeArrowheads="1"/>
          </p:cNvPicPr>
          <p:nvPr/>
        </p:nvPicPr>
        <p:blipFill>
          <a:blip r:embed="rId3" cstate="print"/>
          <a:srcRect l="32886"/>
          <a:stretch>
            <a:fillRect/>
          </a:stretch>
        </p:blipFill>
        <p:spPr bwMode="auto">
          <a:xfrm>
            <a:off x="7212182" y="4077072"/>
            <a:ext cx="1495539" cy="2448272"/>
          </a:xfrm>
          <a:prstGeom prst="rect">
            <a:avLst/>
          </a:prstGeom>
          <a:noFill/>
        </p:spPr>
      </p:pic>
      <p:pic>
        <p:nvPicPr>
          <p:cNvPr id="16" name="Picture 4" descr="https://i.pinimg.com/originals/f3/e9/ee/f3e9eeddfe1cc62853167b7183cc32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1944216" cy="1800200"/>
          </a:xfrm>
          <a:prstGeom prst="rect">
            <a:avLst/>
          </a:prstGeom>
          <a:noFill/>
        </p:spPr>
      </p:pic>
      <p:pic>
        <p:nvPicPr>
          <p:cNvPr id="17" name="Picture 6" descr="https://www.pngplay.com/wp-content/uploads/2/Lips-Transparent-Backgrou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157192"/>
            <a:ext cx="1748226" cy="1038276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4247964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040052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552220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103948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56076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Прочитай слова.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Следи за произношением звука </a:t>
            </a:r>
            <a:r>
              <a:rPr lang="en-US" sz="2800" b="1" dirty="0" smtClean="0">
                <a:solidFill>
                  <a:srgbClr val="002060"/>
                </a:solidFill>
              </a:rPr>
              <a:t>[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en-US" sz="2800" b="1" dirty="0" smtClean="0">
                <a:solidFill>
                  <a:srgbClr val="002060"/>
                </a:solidFill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357298"/>
          <a:ext cx="7272809" cy="4949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1"/>
                <a:gridCol w="2232248"/>
                <a:gridCol w="2592290"/>
              </a:tblGrid>
              <a:tr h="10801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звук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 начале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слова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звук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 середине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слова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звук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[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]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 конце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слова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93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сы</a:t>
                      </a:r>
                      <a:endParaRPr lang="ru-RU" sz="36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д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лот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3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кна</a:t>
                      </a:r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т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рты</a:t>
                      </a:r>
                    </a:p>
                    <a:p>
                      <a:pPr algn="l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ведр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22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зеро</a:t>
                      </a:r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бат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н</a:t>
                      </a:r>
                    </a:p>
                    <a:p>
                      <a:pPr algn="l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</a:rPr>
                        <a:t>молок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  <a:p>
                      <a:pPr algn="l"/>
                      <a:endParaRPr lang="ru-RU" sz="3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dn.goconqr.com/uploads/media/image/25696030/desktop_d72c84f3-3c63-462f-8f0f-e0d6cedce4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146" y="2708920"/>
            <a:ext cx="871208" cy="432048"/>
          </a:xfrm>
          <a:prstGeom prst="rect">
            <a:avLst/>
          </a:prstGeom>
          <a:noFill/>
        </p:spPr>
      </p:pic>
      <p:pic>
        <p:nvPicPr>
          <p:cNvPr id="5" name="Picture 2" descr="https://cdn.goconqr.com/uploads/media/image/25696030/desktop_d72c84f3-3c63-462f-8f0f-e0d6cedce4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871208" cy="432048"/>
          </a:xfrm>
          <a:prstGeom prst="rect">
            <a:avLst/>
          </a:prstGeom>
          <a:noFill/>
        </p:spPr>
      </p:pic>
      <p:pic>
        <p:nvPicPr>
          <p:cNvPr id="6" name="Picture 2" descr="https://www.pngarts.com/files/11/House-Window-Transparent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05064"/>
            <a:ext cx="1300975" cy="949136"/>
          </a:xfrm>
          <a:prstGeom prst="rect">
            <a:avLst/>
          </a:prstGeom>
          <a:noFill/>
        </p:spPr>
      </p:pic>
      <p:pic>
        <p:nvPicPr>
          <p:cNvPr id="7" name="Picture 4" descr="https://gas-kvas.com/uploads/posts/2023-01/1673578412_gas-kvas-com-p-detskii-risunok-ozero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229200"/>
            <a:ext cx="1872208" cy="1224136"/>
          </a:xfrm>
          <a:prstGeom prst="rect">
            <a:avLst/>
          </a:prstGeom>
          <a:noFill/>
        </p:spPr>
      </p:pic>
      <p:pic>
        <p:nvPicPr>
          <p:cNvPr id="8" name="Picture 2" descr="https://static.tildacdn.com/tild3930-3833-4635-a234-663330323730/kottedz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1223831" cy="1080120"/>
          </a:xfrm>
          <a:prstGeom prst="rect">
            <a:avLst/>
          </a:prstGeom>
          <a:noFill/>
        </p:spPr>
      </p:pic>
      <p:pic>
        <p:nvPicPr>
          <p:cNvPr id="9" name="Picture 4" descr="https://podacha-blud.com/uploads/posts/2022-12/1669934668_34-podacha-blud-com-p-risunki-tortov-foto-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347520"/>
            <a:ext cx="747832" cy="565216"/>
          </a:xfrm>
          <a:prstGeom prst="rect">
            <a:avLst/>
          </a:prstGeom>
          <a:noFill/>
        </p:spPr>
      </p:pic>
      <p:pic>
        <p:nvPicPr>
          <p:cNvPr id="10" name="Picture 4" descr="https://podacha-blud.com/uploads/posts/2022-12/1669934668_34-podacha-blud-com-p-risunki-tortov-foto-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365104"/>
            <a:ext cx="747832" cy="565216"/>
          </a:xfrm>
          <a:prstGeom prst="rect">
            <a:avLst/>
          </a:prstGeom>
          <a:noFill/>
        </p:spPr>
      </p:pic>
      <p:pic>
        <p:nvPicPr>
          <p:cNvPr id="15364" name="Picture 4" descr="https://klike.net/uploads/posts/2022-09/1662473930_j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17527">
            <a:off x="4633386" y="5530149"/>
            <a:ext cx="1287294" cy="576064"/>
          </a:xfrm>
          <a:prstGeom prst="rect">
            <a:avLst/>
          </a:prstGeom>
          <a:noFill/>
        </p:spPr>
      </p:pic>
      <p:pic>
        <p:nvPicPr>
          <p:cNvPr id="15366" name="Picture 6" descr="https://avatars.dzeninfra.ru/get-zen_doc/1577695/pub_5d826e495d636200afdda3ef_5d826ebe35ca3100ac33fe74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9068" y="2636912"/>
            <a:ext cx="1349179" cy="1145927"/>
          </a:xfrm>
          <a:prstGeom prst="rect">
            <a:avLst/>
          </a:prstGeom>
          <a:noFill/>
        </p:spPr>
      </p:pic>
      <p:pic>
        <p:nvPicPr>
          <p:cNvPr id="15368" name="Picture 8" descr="https://fikiwiki.com/uploads/posts/2022-02/1645045472_47-fikiwiki-com-p-kartinki-vedro-dlya-detei-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812360" y="3933056"/>
            <a:ext cx="648072" cy="956244"/>
          </a:xfrm>
          <a:prstGeom prst="rect">
            <a:avLst/>
          </a:prstGeom>
          <a:noFill/>
        </p:spPr>
      </p:pic>
      <p:pic>
        <p:nvPicPr>
          <p:cNvPr id="15374" name="Picture 14" descr="https://theblueprint.ru/upload/15098/aca9ca476bc2f9fb174f031b0bfdec0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4308" y="5157192"/>
            <a:ext cx="1620180" cy="1080120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4896036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48164" y="4406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23828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256076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96236" y="8727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655676" y="2672916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583668" y="38970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83668" y="51211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705164" y="89786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247964" y="38970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680012" y="51211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272300" y="3897052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984268" y="2744924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560332" y="5121188"/>
            <a:ext cx="144016" cy="7200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528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75</cp:revision>
  <dcterms:created xsi:type="dcterms:W3CDTF">2014-11-22T17:16:34Z</dcterms:created>
  <dcterms:modified xsi:type="dcterms:W3CDTF">2023-02-06T13:08:39Z</dcterms:modified>
</cp:coreProperties>
</file>